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9" r:id="rId3"/>
    <p:sldId id="414" r:id="rId4"/>
    <p:sldId id="351" r:id="rId5"/>
    <p:sldId id="350" r:id="rId6"/>
    <p:sldId id="355" r:id="rId7"/>
    <p:sldId id="359" r:id="rId8"/>
    <p:sldId id="360" r:id="rId9"/>
    <p:sldId id="416" r:id="rId10"/>
    <p:sldId id="361" r:id="rId11"/>
    <p:sldId id="349" r:id="rId12"/>
    <p:sldId id="363" r:id="rId13"/>
    <p:sldId id="362" r:id="rId14"/>
    <p:sldId id="403" r:id="rId15"/>
    <p:sldId id="404" r:id="rId16"/>
    <p:sldId id="402" r:id="rId17"/>
    <p:sldId id="406" r:id="rId18"/>
    <p:sldId id="352" r:id="rId19"/>
    <p:sldId id="367" r:id="rId20"/>
    <p:sldId id="407" r:id="rId21"/>
    <p:sldId id="408" r:id="rId22"/>
    <p:sldId id="409" r:id="rId23"/>
    <p:sldId id="410" r:id="rId24"/>
    <p:sldId id="401" r:id="rId25"/>
    <p:sldId id="370" r:id="rId26"/>
    <p:sldId id="412" r:id="rId27"/>
    <p:sldId id="413" r:id="rId28"/>
    <p:sldId id="347" r:id="rId29"/>
    <p:sldId id="326" r:id="rId30"/>
    <p:sldId id="385" r:id="rId31"/>
    <p:sldId id="329" r:id="rId32"/>
    <p:sldId id="330" r:id="rId33"/>
    <p:sldId id="331" r:id="rId34"/>
    <p:sldId id="337" r:id="rId35"/>
    <p:sldId id="341" r:id="rId36"/>
    <p:sldId id="389" r:id="rId3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4" autoAdjust="0"/>
    <p:restoredTop sz="94660"/>
  </p:normalViewPr>
  <p:slideViewPr>
    <p:cSldViewPr>
      <p:cViewPr>
        <p:scale>
          <a:sx n="72" d="100"/>
          <a:sy n="72" d="100"/>
        </p:scale>
        <p:origin x="-121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F0E55-FE5A-4E47-8CC7-9BBE22DF7C6B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6E306-FD91-4E71-9C03-2AD65B52B21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077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8781A-F87E-4FD1-8333-08372A025858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0CC81-7225-4635-8E24-73F459C967B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76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8C9E-DFC2-486B-8239-5305F348920A}" type="datetimeFigureOut">
              <a:rPr lang="de-DE" smtClean="0"/>
              <a:pPr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DCC46-92C0-42F1-B988-A9F19398E8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sophie_hirsch@gmx.d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9964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S3 Leitlinie: Verhinderung von Zwang – Prävention und Therapie aggressiven Verhaltens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1752600"/>
          </a:xfrm>
        </p:spPr>
        <p:txBody>
          <a:bodyPr>
            <a:normAutofit/>
          </a:bodyPr>
          <a:lstStyle/>
          <a:p>
            <a:r>
              <a:rPr lang="de-DE" dirty="0" smtClean="0"/>
              <a:t>Sophie Hirsch &amp; Daniela Schmid</a:t>
            </a:r>
          </a:p>
          <a:p>
            <a:r>
              <a:rPr lang="de-DE" dirty="0" smtClean="0"/>
              <a:t>am 29.03.2019 auf der </a:t>
            </a:r>
            <a:r>
              <a:rPr lang="de-DE" dirty="0" err="1" smtClean="0"/>
              <a:t>Regio</a:t>
            </a:r>
            <a:r>
              <a:rPr lang="de-DE" dirty="0" smtClean="0"/>
              <a:t>-Tagung in Stuttgart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Gewalt psychisch erkrankter Menschen in Institutionen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Ähnliche Risikofaktoren</a:t>
            </a:r>
          </a:p>
          <a:p>
            <a:pPr lvl="1"/>
            <a:r>
              <a:rPr lang="de-DE" dirty="0" smtClean="0"/>
              <a:t>Substanzmissbrauch</a:t>
            </a:r>
          </a:p>
          <a:p>
            <a:pPr lvl="1"/>
            <a:r>
              <a:rPr lang="de-DE" dirty="0" smtClean="0"/>
              <a:t>kriminelles Verhalten im Vorfeld</a:t>
            </a:r>
          </a:p>
          <a:p>
            <a:pPr lvl="1"/>
            <a:r>
              <a:rPr lang="de-DE" dirty="0" smtClean="0"/>
              <a:t>Alter, Geschlecht, Familienstand</a:t>
            </a:r>
          </a:p>
          <a:p>
            <a:r>
              <a:rPr lang="de-DE" dirty="0" smtClean="0"/>
              <a:t>Zusätzlich</a:t>
            </a:r>
          </a:p>
          <a:p>
            <a:pPr lvl="1"/>
            <a:r>
              <a:rPr lang="de-DE" dirty="0" smtClean="0"/>
              <a:t>Positivsymptomatik, Psychopathologie im Allgemeinen (nicht aber Negativsymptomatik)</a:t>
            </a:r>
          </a:p>
          <a:p>
            <a:pPr lvl="1"/>
            <a:r>
              <a:rPr lang="de-DE" dirty="0" smtClean="0"/>
              <a:t>Autoaggression</a:t>
            </a:r>
          </a:p>
          <a:p>
            <a:pPr lvl="1"/>
            <a:r>
              <a:rPr lang="de-DE" dirty="0" smtClean="0"/>
              <a:t>Unfreiwillige Aufnahme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Diagnostik bei aggressivem Verhalten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Kapitel 6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Diagnostik bei aggressivem Verhalten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Aggressives Verhalten bei somatischen Erkrankungen</a:t>
            </a:r>
          </a:p>
          <a:p>
            <a:r>
              <a:rPr lang="de-DE" dirty="0" smtClean="0"/>
              <a:t>Behandlungsaspekte</a:t>
            </a:r>
          </a:p>
          <a:p>
            <a:r>
              <a:rPr lang="de-DE" dirty="0" smtClean="0"/>
              <a:t>Risikovorhersage in psychiatrischen Stationen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Aggressivität als Symptom somatischer Notfälle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Postiktale</a:t>
            </a:r>
            <a:r>
              <a:rPr lang="de-DE" dirty="0" smtClean="0"/>
              <a:t> Zustände</a:t>
            </a:r>
          </a:p>
          <a:p>
            <a:r>
              <a:rPr lang="de-DE" dirty="0" smtClean="0"/>
              <a:t>Schädel-Hirn-Traumata</a:t>
            </a:r>
          </a:p>
          <a:p>
            <a:r>
              <a:rPr lang="de-DE" dirty="0" smtClean="0"/>
              <a:t>Enzephalitiden, Hirnblutungen</a:t>
            </a:r>
          </a:p>
          <a:p>
            <a:r>
              <a:rPr lang="de-DE" dirty="0" smtClean="0"/>
              <a:t>Metabolische Störungen (Hypoglykämien!)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Eine dichotome Entscheidung auf einem Kontinuum</a:t>
            </a:r>
            <a:endParaRPr lang="de-DE" dirty="0"/>
          </a:p>
        </p:txBody>
      </p:sp>
      <p:sp>
        <p:nvSpPr>
          <p:cNvPr id="4" name="Rechtwinkliges Dreieck 3"/>
          <p:cNvSpPr/>
          <p:nvPr/>
        </p:nvSpPr>
        <p:spPr>
          <a:xfrm>
            <a:off x="971600" y="3645024"/>
            <a:ext cx="7416824" cy="2448272"/>
          </a:xfrm>
          <a:prstGeom prst="rtTriangl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486916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Entscheidungs-/Einwilligungsfähigkeit aufgehoben durch psychische Störung</a:t>
            </a:r>
          </a:p>
          <a:p>
            <a:r>
              <a:rPr lang="de-DE" dirty="0" smtClean="0"/>
              <a:t>Gefahr erheblich</a:t>
            </a:r>
          </a:p>
          <a:p>
            <a:r>
              <a:rPr lang="de-DE" dirty="0" smtClean="0"/>
              <a:t>klarer kausaler Zusammenhang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23520" y="4005064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Entscheidungs-/Einwilligungsfähigkeit erhalten, Gefahr fraglich</a:t>
            </a:r>
          </a:p>
          <a:p>
            <a:r>
              <a:rPr lang="de-DE" dirty="0"/>
              <a:t>k</a:t>
            </a:r>
            <a:r>
              <a:rPr lang="de-DE" dirty="0" smtClean="0"/>
              <a:t>rankheitsunabhängige Motivationslage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627784" y="2060848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Arzt ist verantwortlich/verpflichtet/legitimiert, auf das Handeln einer anderen Person gegen deren Willen Einfluss zu nehmen</a:t>
            </a:r>
            <a:endParaRPr lang="de-DE" b="1" dirty="0">
              <a:solidFill>
                <a:srgbClr val="FF0000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3131840" y="3212976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5004048" y="3212976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059832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ja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36096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nein</a:t>
            </a:r>
            <a:endParaRPr lang="de-D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de-DE" sz="3200" b="1" dirty="0" smtClean="0"/>
              <a:t>Aufhebung der Selbstbestimmungsfähigkeit </a:t>
            </a:r>
            <a:r>
              <a:rPr lang="de-DE" sz="3200" dirty="0" smtClean="0"/>
              <a:t>ist wahrscheinlich bei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Akuter Psychose</a:t>
            </a:r>
          </a:p>
          <a:p>
            <a:r>
              <a:rPr lang="de-DE" dirty="0" smtClean="0"/>
              <a:t>Intoxikation</a:t>
            </a:r>
          </a:p>
          <a:p>
            <a:r>
              <a:rPr lang="de-DE" dirty="0" smtClean="0"/>
              <a:t>Delir</a:t>
            </a:r>
          </a:p>
          <a:p>
            <a:r>
              <a:rPr lang="de-DE" dirty="0" smtClean="0"/>
              <a:t>Demenz</a:t>
            </a:r>
          </a:p>
          <a:p>
            <a:r>
              <a:rPr lang="de-DE" dirty="0"/>
              <a:t>s</a:t>
            </a:r>
            <a:r>
              <a:rPr lang="de-DE" dirty="0" smtClean="0"/>
              <a:t>chwerer Depression</a:t>
            </a:r>
          </a:p>
          <a:p>
            <a:endParaRPr lang="de-DE" dirty="0"/>
          </a:p>
          <a:p>
            <a:pPr>
              <a:buNone/>
            </a:pPr>
            <a:r>
              <a:rPr lang="de-DE" dirty="0" smtClean="0"/>
              <a:t>in allen anderen Fällen ist eher von erhaltener Selbstbestimmungsfähigkeit auszugehen, abgesehen von akuten situativen Einengungen (eher kurze Zeit)!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Expertenkonsens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Bei aggressivem Verhalten soll eine Zuweisung in eine psychiatrische Klinik nur erfolgen, wenn das Verhalten in einem ursächlichen Zusammenhang mit einer psychischen Erkrankung steht und </a:t>
            </a:r>
          </a:p>
          <a:p>
            <a:pPr>
              <a:buNone/>
            </a:pPr>
            <a:r>
              <a:rPr lang="de-DE" dirty="0" smtClean="0"/>
              <a:t>▪ entweder ein Behandlungswunsch der betreffenden Person vorliegt </a:t>
            </a:r>
          </a:p>
          <a:p>
            <a:pPr>
              <a:buNone/>
            </a:pPr>
            <a:r>
              <a:rPr lang="de-DE" dirty="0" smtClean="0"/>
              <a:t>▪ oder die Einwilligungsfähigkeit mutmaßlich aufgehoben oder die Entscheidungsfähigkeit erheblich beeinträchtigt ist und eine Behandlungsoption besteht.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Ausnahmen können für kurze Zeiträume einer erforderlichen Diagnostik und Evaluation gelten. 	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692696"/>
            <a:ext cx="828092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Risikovorhersage und frühe Interventionen: 19 Studien</a:t>
            </a:r>
            <a:endParaRPr lang="de-DE" sz="20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2706193" y="1556792"/>
            <a:ext cx="290739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Individuelle Risikovorhersage</a:t>
            </a:r>
          </a:p>
          <a:p>
            <a:r>
              <a:rPr lang="de-DE" dirty="0" smtClean="0"/>
              <a:t>und Frühinterventionen</a:t>
            </a:r>
          </a:p>
          <a:p>
            <a:r>
              <a:rPr lang="de-DE" dirty="0" smtClean="0"/>
              <a:t>10 Studien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39552" y="4654877"/>
            <a:ext cx="53142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 Risikovorhersage und Frühinterventionen</a:t>
            </a:r>
          </a:p>
          <a:p>
            <a:r>
              <a:rPr lang="de-DE" dirty="0" smtClean="0"/>
              <a:t>BVC, BVC-R, BVC-CH;  3 Studien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3717032"/>
            <a:ext cx="3852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Nur Strukturierte Risikovorhersage BVC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590981"/>
            <a:ext cx="54579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 Risikovorhersage und Frühinterventionen</a:t>
            </a:r>
          </a:p>
          <a:p>
            <a:r>
              <a:rPr lang="de-DE" dirty="0" smtClean="0"/>
              <a:t>andere Instrumente; 5 Studien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4355976" y="105273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links 20"/>
          <p:cNvSpPr/>
          <p:nvPr/>
        </p:nvSpPr>
        <p:spPr>
          <a:xfrm>
            <a:off x="251520" y="3573016"/>
            <a:ext cx="72008" cy="27363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23528" y="2780928"/>
            <a:ext cx="39200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Strukturierte/klinische Risikovorhersage</a:t>
            </a:r>
          </a:p>
          <a:p>
            <a:r>
              <a:rPr lang="de-DE" dirty="0" smtClean="0"/>
              <a:t>9 Studien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115616" y="1052736"/>
            <a:ext cx="0" cy="1728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6732240" y="1052736"/>
            <a:ext cx="0" cy="1728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184577" y="2793702"/>
            <a:ext cx="38519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Strukturierte/atavistische</a:t>
            </a:r>
          </a:p>
          <a:p>
            <a:r>
              <a:rPr lang="de-DE" dirty="0" smtClean="0"/>
              <a:t>Risikovorhersage u. Frühinterventionen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Gewaltprävention im psychiatrischen Hilfesystem / Deeskalation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Kapitel 10 / 11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Gewaltprävention im psychiatrische Hilfesystem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Sozialpolitische und ökonomische Aspekte</a:t>
            </a:r>
          </a:p>
          <a:p>
            <a:r>
              <a:rPr lang="de-DE" dirty="0" smtClean="0"/>
              <a:t>Institutionelle Voraussetzungen</a:t>
            </a:r>
          </a:p>
          <a:p>
            <a:r>
              <a:rPr lang="de-DE" dirty="0" smtClean="0"/>
              <a:t>Beziehung</a:t>
            </a:r>
          </a:p>
          <a:p>
            <a:r>
              <a:rPr lang="de-DE" dirty="0" err="1" smtClean="0"/>
              <a:t>Trialog</a:t>
            </a:r>
            <a:r>
              <a:rPr lang="de-DE" dirty="0" smtClean="0"/>
              <a:t>, Selbsthilfe und </a:t>
            </a:r>
            <a:r>
              <a:rPr lang="de-DE" dirty="0" err="1" smtClean="0"/>
              <a:t>Empowerment</a:t>
            </a:r>
            <a:endParaRPr lang="de-DE" dirty="0" smtClean="0"/>
          </a:p>
          <a:p>
            <a:r>
              <a:rPr lang="de-DE" dirty="0" smtClean="0"/>
              <a:t>Behandlungsvereinbarungen und Vorausverfügungen</a:t>
            </a:r>
          </a:p>
          <a:p>
            <a:r>
              <a:rPr lang="de-DE" dirty="0" smtClean="0"/>
              <a:t>Psychotherapeutische Programme</a:t>
            </a:r>
          </a:p>
          <a:p>
            <a:pPr lvl="1"/>
            <a:r>
              <a:rPr lang="de-DE" dirty="0" smtClean="0"/>
              <a:t>Soziale Kompetenztrainings</a:t>
            </a:r>
          </a:p>
          <a:p>
            <a:pPr lvl="1"/>
            <a:r>
              <a:rPr lang="de-DE" dirty="0" smtClean="0"/>
              <a:t>Metakognitives Training</a:t>
            </a:r>
          </a:p>
          <a:p>
            <a:pPr lvl="1"/>
            <a:r>
              <a:rPr lang="de-DE" dirty="0" smtClean="0"/>
              <a:t>Achtsamkeitstraining</a:t>
            </a:r>
          </a:p>
          <a:p>
            <a:pPr lvl="1"/>
            <a:r>
              <a:rPr lang="de-DE" dirty="0" smtClean="0"/>
              <a:t>Peer-Programme (auch für geistig behinderte Menschen)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Vermeidung von Zwang – Prävention und Therapie aggressiven Verhaltens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Epidemiologie – Gewalt und psychische Erkrankungen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Diagnostik bei aggressivem Verhalten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Gewaltprävention im psychiatrischen Hilfesystem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Entscheidungshilfen bei Notfallmaßnahmen (Isolierung/Fixierung, Notfallmedikation)</a:t>
            </a:r>
            <a:endParaRPr lang="de-DE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3528" y="188640"/>
            <a:ext cx="8352928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Organisation:</a:t>
            </a:r>
            <a:r>
              <a:rPr lang="de-DE" dirty="0" smtClean="0"/>
              <a:t> 31 Studien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71800" y="5818038"/>
            <a:ext cx="24482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Bessere Dokumentation von S/R; 7 Studien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771800" y="4593902"/>
            <a:ext cx="28083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Überprüfung von S/R durch die Leitung; 6 Studien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868144" y="4593902"/>
            <a:ext cx="23042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Reduktion der Stationsgröße; 3 Studien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1124744"/>
            <a:ext cx="22941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Integrierte Versorgung</a:t>
            </a:r>
          </a:p>
          <a:p>
            <a:r>
              <a:rPr lang="de-DE" dirty="0" smtClean="0"/>
              <a:t>2 Studien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868144" y="5818038"/>
            <a:ext cx="23042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Einrichtung von Spezialstationen; 2 Studien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23529" y="1984772"/>
            <a:ext cx="223224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Stärkung der</a:t>
            </a:r>
          </a:p>
          <a:p>
            <a:r>
              <a:rPr lang="de-DE" dirty="0" smtClean="0"/>
              <a:t>Therapeutischen Gemeinschaft,</a:t>
            </a:r>
          </a:p>
          <a:p>
            <a:r>
              <a:rPr lang="de-DE" dirty="0" smtClean="0"/>
              <a:t>gemeinsame Aktivitäten</a:t>
            </a:r>
          </a:p>
          <a:p>
            <a:r>
              <a:rPr lang="de-DE" dirty="0" smtClean="0"/>
              <a:t>8 Studien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419872" y="1497558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Mehr/anderes Personal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084168" y="1124744"/>
            <a:ext cx="20742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Videoüberwachung,</a:t>
            </a:r>
          </a:p>
          <a:p>
            <a:r>
              <a:rPr lang="de-DE" dirty="0" smtClean="0"/>
              <a:t>Alarmsystem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6228184" y="2361654"/>
            <a:ext cx="28083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Türöffnung, Lockerung des Ausgangs; 3 Studien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5508104" y="3513782"/>
            <a:ext cx="201622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Aufteilung von Stationen 4 Studien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8388424" y="836712"/>
            <a:ext cx="0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5868144" y="836712"/>
            <a:ext cx="0" cy="26642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467544" y="836712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eschweifte Klammer links 40"/>
          <p:cNvSpPr/>
          <p:nvPr/>
        </p:nvSpPr>
        <p:spPr>
          <a:xfrm>
            <a:off x="5652120" y="4581128"/>
            <a:ext cx="72008" cy="216024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Geschweifte Klammer links 41"/>
          <p:cNvSpPr/>
          <p:nvPr/>
        </p:nvSpPr>
        <p:spPr>
          <a:xfrm>
            <a:off x="2555776" y="4365104"/>
            <a:ext cx="144016" cy="2448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endCxn id="12" idx="0"/>
          </p:cNvCxnSpPr>
          <p:nvPr/>
        </p:nvCxnSpPr>
        <p:spPr>
          <a:xfrm>
            <a:off x="4572000" y="836712"/>
            <a:ext cx="0" cy="660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1907704" y="83671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2915816" y="3513782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Umgang mit S/R; 10 Studien</a:t>
            </a:r>
            <a:endParaRPr lang="de-DE" dirty="0"/>
          </a:p>
        </p:txBody>
      </p:sp>
      <p:cxnSp>
        <p:nvCxnSpPr>
          <p:cNvPr id="49" name="Gerade Verbindung mit Pfeil 48"/>
          <p:cNvCxnSpPr/>
          <p:nvPr/>
        </p:nvCxnSpPr>
        <p:spPr>
          <a:xfrm>
            <a:off x="3203848" y="836712"/>
            <a:ext cx="0" cy="26642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6660232" y="83671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548680"/>
            <a:ext cx="2952328" cy="7386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Umgebung</a:t>
            </a:r>
          </a:p>
          <a:p>
            <a:r>
              <a:rPr lang="de-DE" dirty="0" smtClean="0"/>
              <a:t>20 Studien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1988840"/>
            <a:ext cx="367761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Gestaltung psychiatrischer Stationen</a:t>
            </a:r>
          </a:p>
          <a:p>
            <a:r>
              <a:rPr lang="de-DE" dirty="0" smtClean="0"/>
              <a:t>7 Studien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494346" y="1628800"/>
            <a:ext cx="34701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Sensory</a:t>
            </a:r>
            <a:r>
              <a:rPr lang="de-DE" dirty="0" smtClean="0"/>
              <a:t> Modulation/</a:t>
            </a:r>
            <a:r>
              <a:rPr lang="de-DE" dirty="0" err="1" smtClean="0"/>
              <a:t>Comfort</a:t>
            </a:r>
            <a:r>
              <a:rPr lang="de-DE" dirty="0" smtClean="0"/>
              <a:t> </a:t>
            </a:r>
            <a:r>
              <a:rPr lang="de-DE" dirty="0" err="1" smtClean="0"/>
              <a:t>Rooms</a:t>
            </a:r>
            <a:endParaRPr lang="de-DE" dirty="0" smtClean="0"/>
          </a:p>
          <a:p>
            <a:r>
              <a:rPr lang="de-DE" dirty="0" smtClean="0"/>
              <a:t>14  Studien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39552" y="4593902"/>
            <a:ext cx="33797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Einrichtung spezieller Isolier-/</a:t>
            </a:r>
          </a:p>
          <a:p>
            <a:r>
              <a:rPr lang="de-DE" dirty="0" smtClean="0"/>
              <a:t>Fixierräume mit 1:1 Überwachung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3717032"/>
            <a:ext cx="184377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Umzug / Neubau</a:t>
            </a:r>
          </a:p>
          <a:p>
            <a:r>
              <a:rPr lang="de-DE" dirty="0"/>
              <a:t>2</a:t>
            </a:r>
            <a:r>
              <a:rPr lang="de-DE" dirty="0" smtClean="0"/>
              <a:t> Studien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2852936"/>
            <a:ext cx="508902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Verbesserung von Innenausstattung und Einrichtung</a:t>
            </a:r>
          </a:p>
          <a:p>
            <a:r>
              <a:rPr lang="de-DE" dirty="0" smtClean="0"/>
              <a:t>4 Studien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156176" y="2852936"/>
            <a:ext cx="280831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Sensory</a:t>
            </a:r>
            <a:r>
              <a:rPr lang="de-DE" dirty="0" smtClean="0"/>
              <a:t> Modulation, angeleitet</a:t>
            </a:r>
          </a:p>
          <a:p>
            <a:r>
              <a:rPr lang="de-DE" dirty="0" smtClean="0"/>
              <a:t>8  Studien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156177" y="4077072"/>
            <a:ext cx="288032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Sensory</a:t>
            </a:r>
            <a:r>
              <a:rPr lang="de-DE" dirty="0" smtClean="0"/>
              <a:t> Modulation,</a:t>
            </a:r>
          </a:p>
          <a:p>
            <a:r>
              <a:rPr lang="de-DE" dirty="0"/>
              <a:t>n</a:t>
            </a:r>
            <a:r>
              <a:rPr lang="de-DE" dirty="0" smtClean="0"/>
              <a:t>icht angeleitet</a:t>
            </a:r>
          </a:p>
          <a:p>
            <a:r>
              <a:rPr lang="de-DE" dirty="0" smtClean="0"/>
              <a:t>6 Studien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763688" y="1340768"/>
            <a:ext cx="1" cy="6498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2555776" y="1340768"/>
            <a:ext cx="288032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links 20"/>
          <p:cNvSpPr/>
          <p:nvPr/>
        </p:nvSpPr>
        <p:spPr>
          <a:xfrm>
            <a:off x="251520" y="2852936"/>
            <a:ext cx="72008" cy="27363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eschweifte Klammer links 21"/>
          <p:cNvSpPr/>
          <p:nvPr/>
        </p:nvSpPr>
        <p:spPr>
          <a:xfrm>
            <a:off x="5868144" y="2780928"/>
            <a:ext cx="144016" cy="2448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692696"/>
            <a:ext cx="4170181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Psychotherapeutische Interventionen</a:t>
            </a:r>
          </a:p>
          <a:p>
            <a:r>
              <a:rPr lang="de-DE" dirty="0" smtClean="0"/>
              <a:t>15 Studien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5496" y="1988840"/>
            <a:ext cx="30907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Familientherapie,</a:t>
            </a:r>
          </a:p>
          <a:p>
            <a:r>
              <a:rPr lang="de-DE" dirty="0" smtClean="0"/>
              <a:t>Einbeziehung von Angehörigen</a:t>
            </a:r>
          </a:p>
          <a:p>
            <a:r>
              <a:rPr lang="de-DE" dirty="0" smtClean="0"/>
              <a:t>3 Studien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419872" y="1988840"/>
            <a:ext cx="2448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Erstellung individueller Behandlungspläne</a:t>
            </a:r>
          </a:p>
          <a:p>
            <a:r>
              <a:rPr lang="de-DE" dirty="0" smtClean="0"/>
              <a:t>4 Studien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259632" y="3789040"/>
            <a:ext cx="26650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Verstärkerpläne; 2 Studien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876256" y="692696"/>
            <a:ext cx="152586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Alltagstraining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259632" y="4437112"/>
            <a:ext cx="38126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Soziales Kompetenztraining; 2 Studien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975915" y="1988840"/>
            <a:ext cx="306058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Psychotherapieprogramme bei</a:t>
            </a:r>
          </a:p>
          <a:p>
            <a:r>
              <a:rPr lang="de-DE" dirty="0" smtClean="0"/>
              <a:t>Persönlichkeitsstörungen</a:t>
            </a:r>
          </a:p>
          <a:p>
            <a:r>
              <a:rPr lang="de-DE" dirty="0" smtClean="0"/>
              <a:t>3 Studien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971600" y="3212976"/>
            <a:ext cx="51125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Verhaltenstherapie; 6 Studien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763688" y="1340768"/>
            <a:ext cx="1" cy="6498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572000" y="1340768"/>
            <a:ext cx="2664296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links 20"/>
          <p:cNvSpPr/>
          <p:nvPr/>
        </p:nvSpPr>
        <p:spPr>
          <a:xfrm>
            <a:off x="971600" y="3861048"/>
            <a:ext cx="45719" cy="280831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3707904" y="1340768"/>
            <a:ext cx="1" cy="6498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4" idx="3"/>
            <a:endCxn id="9" idx="1"/>
          </p:cNvCxnSpPr>
          <p:nvPr/>
        </p:nvCxnSpPr>
        <p:spPr>
          <a:xfrm flipV="1">
            <a:off x="4565717" y="1015862"/>
            <a:ext cx="2310539" cy="15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1259632" y="5085184"/>
            <a:ext cx="34288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Soziales Lernprogramm; 1 Studien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59632" y="5733256"/>
            <a:ext cx="34227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Kognitive Milieutherapie; 1 Studie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1259632" y="6309320"/>
            <a:ext cx="29479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Stressbewältigung; 2 Studien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3275856" y="1340768"/>
            <a:ext cx="0" cy="1872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188640"/>
            <a:ext cx="3013774" cy="98488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Mitarbeiterschulungen,</a:t>
            </a:r>
          </a:p>
          <a:p>
            <a:r>
              <a:rPr lang="de-DE" sz="2000" b="1" dirty="0" smtClean="0"/>
              <a:t>–</a:t>
            </a:r>
            <a:r>
              <a:rPr lang="de-DE" sz="2000" b="1" dirty="0" err="1" smtClean="0"/>
              <a:t>trainings</a:t>
            </a:r>
            <a:r>
              <a:rPr lang="de-DE" sz="2000" b="1" dirty="0" smtClean="0"/>
              <a:t> und Supervision</a:t>
            </a:r>
          </a:p>
          <a:p>
            <a:r>
              <a:rPr lang="de-DE" dirty="0" smtClean="0"/>
              <a:t>36 Studien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411761" y="1484784"/>
            <a:ext cx="2880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Interne Supervision/ Response Teams/Train-</a:t>
            </a:r>
            <a:r>
              <a:rPr lang="de-DE" sz="1600" dirty="0" err="1" smtClean="0"/>
              <a:t>the</a:t>
            </a:r>
            <a:r>
              <a:rPr lang="de-DE" sz="1600" dirty="0" smtClean="0"/>
              <a:t>-</a:t>
            </a:r>
            <a:r>
              <a:rPr lang="de-DE" sz="1600" dirty="0" err="1" smtClean="0"/>
              <a:t>trainer</a:t>
            </a:r>
            <a:endParaRPr lang="de-DE" sz="1600" dirty="0" smtClean="0"/>
          </a:p>
          <a:p>
            <a:r>
              <a:rPr lang="de-DE" sz="1600" dirty="0" smtClean="0"/>
              <a:t>13 Studien</a:t>
            </a:r>
            <a:endParaRPr lang="de-DE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5494346" y="1412776"/>
            <a:ext cx="34701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Schulungen für alle (pflegerischen) Mitarbeiter</a:t>
            </a:r>
          </a:p>
          <a:p>
            <a:r>
              <a:rPr lang="de-DE" dirty="0" smtClean="0"/>
              <a:t>25 Studien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5724128" y="5158933"/>
            <a:ext cx="30676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Gewaltfreie Selbstverteidigung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67744" y="4005064"/>
            <a:ext cx="25677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Korrekte Anwendung von</a:t>
            </a:r>
          </a:p>
          <a:p>
            <a:r>
              <a:rPr lang="de-DE" dirty="0" smtClean="0"/>
              <a:t>Zwang und Alternativen</a:t>
            </a:r>
          </a:p>
          <a:p>
            <a:r>
              <a:rPr lang="de-DE" dirty="0" smtClean="0"/>
              <a:t>3 Studie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267744" y="5517232"/>
            <a:ext cx="3168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Kommunikation, Deeskalation,</a:t>
            </a:r>
          </a:p>
          <a:p>
            <a:r>
              <a:rPr lang="de-DE" dirty="0" smtClean="0"/>
              <a:t>Prävention</a:t>
            </a:r>
          </a:p>
          <a:p>
            <a:r>
              <a:rPr lang="de-DE" dirty="0" smtClean="0"/>
              <a:t>9 Studien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67744" y="2636912"/>
            <a:ext cx="22082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Neue Haltung/Regeln</a:t>
            </a:r>
          </a:p>
          <a:p>
            <a:r>
              <a:rPr lang="de-DE" dirty="0" smtClean="0"/>
              <a:t>3 Studie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2483768" y="1196752"/>
            <a:ext cx="1" cy="2897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419872" y="836712"/>
            <a:ext cx="252028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links 20"/>
          <p:cNvSpPr/>
          <p:nvPr/>
        </p:nvSpPr>
        <p:spPr>
          <a:xfrm>
            <a:off x="2123728" y="2708920"/>
            <a:ext cx="72008" cy="388843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Geschweifte Klammer links 21"/>
          <p:cNvSpPr/>
          <p:nvPr/>
        </p:nvSpPr>
        <p:spPr>
          <a:xfrm>
            <a:off x="5508104" y="2636912"/>
            <a:ext cx="144016" cy="41764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>
            <a:endCxn id="23" idx="1"/>
          </p:cNvCxnSpPr>
          <p:nvPr/>
        </p:nvCxnSpPr>
        <p:spPr>
          <a:xfrm>
            <a:off x="3419872" y="476672"/>
            <a:ext cx="2074474" cy="3249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827584" y="1124744"/>
            <a:ext cx="1" cy="3617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251520" y="1484784"/>
            <a:ext cx="20882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Externe Supervision</a:t>
            </a:r>
          </a:p>
          <a:p>
            <a:r>
              <a:rPr lang="de-DE" dirty="0" smtClean="0"/>
              <a:t>3 Studien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5494346" y="478413"/>
            <a:ext cx="34701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Schriftliches Infomaterial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5724128" y="3430741"/>
            <a:ext cx="17988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err="1" smtClean="0"/>
              <a:t>Empathietraining</a:t>
            </a:r>
            <a:endParaRPr lang="de-DE" dirty="0" smtClean="0"/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724128" y="2710661"/>
            <a:ext cx="22082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Neue Haltung/Regeln</a:t>
            </a:r>
          </a:p>
          <a:p>
            <a:r>
              <a:rPr lang="de-DE" dirty="0" smtClean="0"/>
              <a:t>4 Studien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724128" y="4161854"/>
            <a:ext cx="26404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Korrekte Anwendung von</a:t>
            </a:r>
          </a:p>
          <a:p>
            <a:r>
              <a:rPr lang="de-DE" dirty="0" smtClean="0"/>
              <a:t>Zwang und Alternativen</a:t>
            </a:r>
          </a:p>
          <a:p>
            <a:r>
              <a:rPr lang="de-DE" dirty="0" smtClean="0"/>
              <a:t>4 Studien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5728798" y="5930696"/>
            <a:ext cx="3307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Kommunikation, Deeskalation,</a:t>
            </a:r>
          </a:p>
          <a:p>
            <a:r>
              <a:rPr lang="de-DE" dirty="0" smtClean="0"/>
              <a:t>Prävention; 17 Studien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Deeskalation und Abwehrtechniken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Alle Mitarbeitenden  sollen in Deeskalationstechniken und Strategien zum Umgang mit aggressivem Verhalten geschult und trainiert werden </a:t>
            </a:r>
            <a:r>
              <a:rPr lang="de-DE" sz="2200" dirty="0" smtClean="0"/>
              <a:t>(Empfehlungsgrad A, </a:t>
            </a:r>
            <a:r>
              <a:rPr lang="de-DE" sz="2200" dirty="0" err="1" smtClean="0"/>
              <a:t>Evidenzgrad</a:t>
            </a:r>
            <a:r>
              <a:rPr lang="de-DE" sz="2200" dirty="0" smtClean="0"/>
              <a:t> 3)	</a:t>
            </a:r>
          </a:p>
          <a:p>
            <a:r>
              <a:rPr lang="de-DE" dirty="0" smtClean="0"/>
              <a:t>Eine Kombination aus Deeskalationstechniken mit Abwehrtechniken und sicheren Interventionen zur Durchführung von freiheitsbeschränkenden Maßnahmen soll geschult werden 	 </a:t>
            </a:r>
            <a:r>
              <a:rPr lang="de-DE" sz="2200" dirty="0" smtClean="0"/>
              <a:t>(Empfehlungsgrad A, </a:t>
            </a:r>
            <a:r>
              <a:rPr lang="de-DE" sz="2200" dirty="0" err="1" smtClean="0"/>
              <a:t>Evidenzgrad</a:t>
            </a:r>
            <a:r>
              <a:rPr lang="de-DE" sz="2200" dirty="0" smtClean="0"/>
              <a:t> 2)</a:t>
            </a:r>
          </a:p>
          <a:p>
            <a:r>
              <a:rPr lang="de-DE" dirty="0" smtClean="0"/>
              <a:t>Schmerz-verursachende Hebeltechniken sollen vermieden werden </a:t>
            </a:r>
            <a:r>
              <a:rPr lang="de-DE" sz="2000" dirty="0" smtClean="0"/>
              <a:t>(Expertenkonsens)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Safewards</a:t>
            </a:r>
            <a:r>
              <a:rPr lang="de-DE" dirty="0" smtClean="0"/>
              <a:t> Modell</a:t>
            </a:r>
            <a:br>
              <a:rPr lang="de-DE" dirty="0" smtClean="0"/>
            </a:br>
            <a:r>
              <a:rPr lang="de-DE" dirty="0" smtClean="0"/>
              <a:t>Interventionen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Klärung gegenseitiger Erwartungen</a:t>
            </a:r>
          </a:p>
          <a:p>
            <a:r>
              <a:rPr lang="de-DE" dirty="0"/>
              <a:t>Verständnisvolle Kommunikation</a:t>
            </a:r>
          </a:p>
          <a:p>
            <a:r>
              <a:rPr lang="de-DE" dirty="0"/>
              <a:t>Deeskalierende Gesprächsführung</a:t>
            </a:r>
          </a:p>
          <a:p>
            <a:r>
              <a:rPr lang="de-DE" dirty="0"/>
              <a:t>Wertschätzende Kommunikation</a:t>
            </a:r>
          </a:p>
          <a:p>
            <a:r>
              <a:rPr lang="de-DE" dirty="0"/>
              <a:t>Unterstützung bei unerfreulichen Nachrichten</a:t>
            </a:r>
          </a:p>
          <a:p>
            <a:r>
              <a:rPr lang="de-DE" dirty="0" smtClean="0"/>
              <a:t>Gegenseitiges </a:t>
            </a:r>
            <a:r>
              <a:rPr lang="de-DE" dirty="0"/>
              <a:t>Kennenlernen</a:t>
            </a:r>
          </a:p>
          <a:p>
            <a:r>
              <a:rPr lang="de-DE" dirty="0"/>
              <a:t>Gemeinsame Unterstützungskonferenz</a:t>
            </a:r>
          </a:p>
          <a:p>
            <a:r>
              <a:rPr lang="de-DE" dirty="0"/>
              <a:t>Methoden zur Beruhigung</a:t>
            </a:r>
          </a:p>
          <a:p>
            <a:r>
              <a:rPr lang="de-DE" dirty="0"/>
              <a:t>Sicherheit </a:t>
            </a:r>
            <a:r>
              <a:rPr lang="de-DE" dirty="0" smtClean="0"/>
              <a:t>bieten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29"/>
          <p:cNvSpPr txBox="1"/>
          <p:nvPr/>
        </p:nvSpPr>
        <p:spPr>
          <a:xfrm>
            <a:off x="4463988" y="2168860"/>
            <a:ext cx="2088232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Bevorzugte FBM versuchen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9612" y="8620"/>
            <a:ext cx="7113422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Durch Gespräch nicht beherrschbare Erregungszustände und Aggressivität</a:t>
            </a:r>
          </a:p>
          <a:p>
            <a:pPr algn="ctr"/>
            <a:r>
              <a:rPr lang="de-DE" dirty="0" smtClean="0">
                <a:solidFill>
                  <a:schemeClr val="tx2"/>
                </a:solidFill>
              </a:rPr>
              <a:t>in Zusammenhang mit einer (psychischen) Erkrankung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239852" y="946465"/>
            <a:ext cx="2482913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Time-out oder 1:1, 2:1-Betreuung ausreichend?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223628" y="1688611"/>
            <a:ext cx="2592288" cy="120032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Präferenz für eine bestimmte freiheitsbeschränkende Maßnahme </a:t>
            </a:r>
            <a:r>
              <a:rPr lang="de-DE" dirty="0" err="1" smtClean="0">
                <a:solidFill>
                  <a:schemeClr val="tx2"/>
                </a:solidFill>
              </a:rPr>
              <a:t>erfragbar</a:t>
            </a:r>
            <a:r>
              <a:rPr lang="de-DE" dirty="0" smtClean="0">
                <a:solidFill>
                  <a:schemeClr val="tx2"/>
                </a:solidFill>
              </a:rPr>
              <a:t>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7804" y="2960948"/>
            <a:ext cx="2592288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Passende Vorausverfügung vorhanden?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1500" y="4845930"/>
            <a:ext cx="4029886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Festhalten, z. B. </a:t>
            </a:r>
          </a:p>
          <a:p>
            <a:pPr marL="285750" indent="-285750" algn="ctr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weiter verhandelt werden kann</a:t>
            </a:r>
          </a:p>
          <a:p>
            <a:pPr marL="285750" indent="-285750" algn="ctr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eine Medikation geplant ist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439652" y="5926050"/>
            <a:ext cx="5754653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Fixierung z. B. </a:t>
            </a:r>
          </a:p>
          <a:p>
            <a:pPr marL="285750" indent="-285750" algn="ctr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zusätzlich Eigengefährdung besteht</a:t>
            </a:r>
          </a:p>
          <a:p>
            <a:pPr marL="285750" indent="-285750" algn="ctr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Festhalten oder Isolierung nicht erfolgreich waren</a:t>
            </a:r>
          </a:p>
        </p:txBody>
      </p:sp>
      <p:sp>
        <p:nvSpPr>
          <p:cNvPr id="11" name="Textfeld 12"/>
          <p:cNvSpPr txBox="1"/>
          <p:nvPr/>
        </p:nvSpPr>
        <p:spPr>
          <a:xfrm>
            <a:off x="1281191" y="4042809"/>
            <a:ext cx="6607771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Welche der in der Kliniken vorgehaltenen FBM am ehesten geeignet,</a:t>
            </a:r>
          </a:p>
          <a:p>
            <a:pPr algn="ctr"/>
            <a:r>
              <a:rPr lang="de-DE" dirty="0" smtClean="0">
                <a:solidFill>
                  <a:schemeClr val="tx2"/>
                </a:solidFill>
              </a:rPr>
              <a:t>Gefahr abzuwenden und die Situation rasch und schonend zu lösen?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2" name="Textfeld 13"/>
          <p:cNvSpPr txBox="1"/>
          <p:nvPr/>
        </p:nvSpPr>
        <p:spPr>
          <a:xfrm>
            <a:off x="4866092" y="4833156"/>
            <a:ext cx="4206408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2"/>
                </a:solidFill>
              </a:rPr>
              <a:t>Isolierung z. B. 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Reizabschirmung gewünscht wird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</a:rPr>
              <a:t>Wenn </a:t>
            </a:r>
            <a:r>
              <a:rPr lang="de-DE" dirty="0" err="1" smtClean="0">
                <a:solidFill>
                  <a:schemeClr val="tx2"/>
                </a:solidFill>
              </a:rPr>
              <a:t>Sensory</a:t>
            </a:r>
            <a:r>
              <a:rPr lang="de-DE" dirty="0" smtClean="0">
                <a:solidFill>
                  <a:schemeClr val="tx2"/>
                </a:solidFill>
              </a:rPr>
              <a:t> Modulation geplant ist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3" name="Pfeil nach unten 12"/>
          <p:cNvSpPr/>
          <p:nvPr/>
        </p:nvSpPr>
        <p:spPr>
          <a:xfrm>
            <a:off x="2807804" y="4617132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>
            <a:off x="3887924" y="584684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5" name="Pfeil nach unten 14"/>
          <p:cNvSpPr/>
          <p:nvPr/>
        </p:nvSpPr>
        <p:spPr>
          <a:xfrm>
            <a:off x="2807804" y="5718854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6" name="Pfeil nach unten 15"/>
          <p:cNvSpPr/>
          <p:nvPr/>
        </p:nvSpPr>
        <p:spPr>
          <a:xfrm>
            <a:off x="5256076" y="4617132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7" name="Pfeil nach unten 16"/>
          <p:cNvSpPr/>
          <p:nvPr/>
        </p:nvSpPr>
        <p:spPr>
          <a:xfrm>
            <a:off x="5328084" y="5718854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Pfeil nach unten 17"/>
          <p:cNvSpPr/>
          <p:nvPr/>
        </p:nvSpPr>
        <p:spPr>
          <a:xfrm>
            <a:off x="4247964" y="4617132"/>
            <a:ext cx="504056" cy="136815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>
            <a:off x="3743908" y="2240868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0" name="Multiplizieren 19"/>
          <p:cNvSpPr>
            <a:spLocks noChangeAspect="1"/>
          </p:cNvSpPr>
          <p:nvPr/>
        </p:nvSpPr>
        <p:spPr>
          <a:xfrm>
            <a:off x="3815916" y="3753036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1" name="Multiplizieren 20"/>
          <p:cNvSpPr>
            <a:spLocks noChangeAspect="1"/>
          </p:cNvSpPr>
          <p:nvPr/>
        </p:nvSpPr>
        <p:spPr>
          <a:xfrm>
            <a:off x="2735796" y="2816932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2" name="Multiplizieren 21"/>
          <p:cNvSpPr>
            <a:spLocks noChangeAspect="1"/>
          </p:cNvSpPr>
          <p:nvPr/>
        </p:nvSpPr>
        <p:spPr>
          <a:xfrm>
            <a:off x="3527884" y="1520788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3" name="Textfeld 30"/>
          <p:cNvSpPr txBox="1"/>
          <p:nvPr/>
        </p:nvSpPr>
        <p:spPr>
          <a:xfrm>
            <a:off x="6192180" y="1016732"/>
            <a:ext cx="1944216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Tim-out oder intensive Betreuung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5688124" y="1160748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5" name="Textfeld 32"/>
          <p:cNvSpPr txBox="1"/>
          <p:nvPr/>
        </p:nvSpPr>
        <p:spPr>
          <a:xfrm>
            <a:off x="5976156" y="3176972"/>
            <a:ext cx="2088232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2"/>
                </a:solidFill>
              </a:rPr>
              <a:t>Bevorzugte FBM versuchen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26" name="Pfeil nach rechts 25"/>
          <p:cNvSpPr/>
          <p:nvPr/>
        </p:nvSpPr>
        <p:spPr>
          <a:xfrm>
            <a:off x="5184068" y="3248980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7" name="Multiplizieren 26"/>
          <p:cNvSpPr>
            <a:spLocks noChangeAspect="1"/>
          </p:cNvSpPr>
          <p:nvPr/>
        </p:nvSpPr>
        <p:spPr>
          <a:xfrm>
            <a:off x="359532" y="991580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8" name="Textfeld 28"/>
          <p:cNvSpPr txBox="1"/>
          <p:nvPr/>
        </p:nvSpPr>
        <p:spPr>
          <a:xfrm>
            <a:off x="935596" y="107944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= nein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4"/>
          <p:cNvSpPr txBox="1"/>
          <p:nvPr/>
        </p:nvSpPr>
        <p:spPr>
          <a:xfrm>
            <a:off x="626603" y="411051"/>
            <a:ext cx="7113422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Durch Gespräch nicht beherrschbare Erregungszustände und Aggressivität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in Zusammenhang mit einer (psychischen) Erkrankung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extfeld 2"/>
          <p:cNvSpPr txBox="1"/>
          <p:nvPr/>
        </p:nvSpPr>
        <p:spPr>
          <a:xfrm>
            <a:off x="626603" y="1287921"/>
            <a:ext cx="2664296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Präferenz für eine bestimmte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Medikation erfragbar?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Textfeld 3"/>
          <p:cNvSpPr txBox="1"/>
          <p:nvPr/>
        </p:nvSpPr>
        <p:spPr>
          <a:xfrm>
            <a:off x="657743" y="2355267"/>
            <a:ext cx="2705164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Passende Vorausverfügung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vorhanden?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Textfeld 1"/>
          <p:cNvSpPr txBox="1"/>
          <p:nvPr/>
        </p:nvSpPr>
        <p:spPr>
          <a:xfrm>
            <a:off x="4227003" y="1131131"/>
            <a:ext cx="1440160" cy="2585323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Gewünschtes Medikament und Applikations- form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anbieten, wenn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medizinisch vertretbar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Textfeld 5"/>
          <p:cNvSpPr txBox="1"/>
          <p:nvPr/>
        </p:nvSpPr>
        <p:spPr>
          <a:xfrm>
            <a:off x="626603" y="3219363"/>
            <a:ext cx="2714589" cy="3693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Orale Medikation möglich?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Textfeld 7"/>
          <p:cNvSpPr txBox="1"/>
          <p:nvPr/>
        </p:nvSpPr>
        <p:spPr>
          <a:xfrm>
            <a:off x="4443027" y="3939443"/>
            <a:ext cx="4074370" cy="175432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Parenterale Applikation einer Notfallmedikation als Zwangsmedikation i. d. R. mit Benzodiazepinen, atypischen Neuroleptika oder </a:t>
            </a:r>
            <a:r>
              <a:rPr lang="de-DE" dirty="0" err="1" smtClean="0">
                <a:solidFill>
                  <a:schemeClr val="tx1"/>
                </a:solidFill>
              </a:rPr>
              <a:t>Haloperidol</a:t>
            </a:r>
            <a:r>
              <a:rPr lang="de-DE" dirty="0" smtClean="0">
                <a:solidFill>
                  <a:schemeClr val="tx1"/>
                </a:solidFill>
              </a:rPr>
              <a:t> + </a:t>
            </a:r>
            <a:r>
              <a:rPr lang="de-DE" dirty="0" err="1" smtClean="0">
                <a:solidFill>
                  <a:schemeClr val="tx1"/>
                </a:solidFill>
              </a:rPr>
              <a:t>Lorazepam</a:t>
            </a:r>
            <a:r>
              <a:rPr lang="de-DE" dirty="0" smtClean="0">
                <a:solidFill>
                  <a:schemeClr val="tx1"/>
                </a:solidFill>
              </a:rPr>
              <a:t> oder </a:t>
            </a:r>
            <a:r>
              <a:rPr lang="de-DE" dirty="0" err="1" smtClean="0">
                <a:solidFill>
                  <a:schemeClr val="tx1"/>
                </a:solidFill>
              </a:rPr>
              <a:t>Haloperidol</a:t>
            </a:r>
            <a:r>
              <a:rPr lang="de-DE" dirty="0" smtClean="0">
                <a:solidFill>
                  <a:schemeClr val="tx1"/>
                </a:solidFill>
              </a:rPr>
              <a:t> plus </a:t>
            </a:r>
            <a:r>
              <a:rPr lang="de-DE" dirty="0" err="1" smtClean="0">
                <a:solidFill>
                  <a:schemeClr val="tx1"/>
                </a:solidFill>
              </a:rPr>
              <a:t>Promethazin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0" name="Textfeld 8"/>
          <p:cNvSpPr txBox="1"/>
          <p:nvPr/>
        </p:nvSpPr>
        <p:spPr>
          <a:xfrm>
            <a:off x="4659051" y="5811651"/>
            <a:ext cx="2704651" cy="3693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 smtClean="0">
                <a:solidFill>
                  <a:schemeClr val="tx1"/>
                </a:solidFill>
              </a:rPr>
              <a:t>Haloperidol</a:t>
            </a:r>
            <a:r>
              <a:rPr lang="de-DE" dirty="0" smtClean="0">
                <a:solidFill>
                  <a:schemeClr val="tx1"/>
                </a:solidFill>
              </a:rPr>
              <a:t>-Monotherapie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Textfeld 9"/>
          <p:cNvSpPr txBox="1"/>
          <p:nvPr/>
        </p:nvSpPr>
        <p:spPr>
          <a:xfrm>
            <a:off x="626603" y="4107266"/>
            <a:ext cx="3024336" cy="1200329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Alleinige </a:t>
            </a:r>
            <a:r>
              <a:rPr lang="de-DE" dirty="0" err="1" smtClean="0">
                <a:solidFill>
                  <a:schemeClr val="tx1"/>
                </a:solidFill>
              </a:rPr>
              <a:t>Benzodiazepingabe</a:t>
            </a:r>
            <a:r>
              <a:rPr lang="de-DE" dirty="0" smtClean="0">
                <a:solidFill>
                  <a:schemeClr val="tx1"/>
                </a:solidFill>
              </a:rPr>
              <a:t> zur Vermeidung „unangenehmer“ Nebenwirkungen erwägen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2"/>
          <p:cNvSpPr txBox="1"/>
          <p:nvPr/>
        </p:nvSpPr>
        <p:spPr>
          <a:xfrm>
            <a:off x="626603" y="5523619"/>
            <a:ext cx="3312368" cy="92333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Kontraindikation für </a:t>
            </a:r>
            <a:r>
              <a:rPr lang="de-DE" dirty="0" err="1" smtClean="0">
                <a:solidFill>
                  <a:schemeClr val="tx1"/>
                </a:solidFill>
              </a:rPr>
              <a:t>atem</a:t>
            </a:r>
            <a:r>
              <a:rPr lang="de-DE" dirty="0" smtClean="0">
                <a:solidFill>
                  <a:schemeClr val="tx1"/>
                </a:solidFill>
              </a:rPr>
              <a:t>-und kreislaufdepressive Medikation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(z. B. Alkoholintoxikation)?</a:t>
            </a:r>
          </a:p>
        </p:txBody>
      </p:sp>
      <p:sp>
        <p:nvSpPr>
          <p:cNvPr id="13" name="Multiplizieren 12"/>
          <p:cNvSpPr>
            <a:spLocks noChangeAspect="1"/>
          </p:cNvSpPr>
          <p:nvPr/>
        </p:nvSpPr>
        <p:spPr>
          <a:xfrm>
            <a:off x="1850739" y="2931331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Multiplizieren 13"/>
          <p:cNvSpPr>
            <a:spLocks noChangeAspect="1"/>
          </p:cNvSpPr>
          <p:nvPr/>
        </p:nvSpPr>
        <p:spPr>
          <a:xfrm>
            <a:off x="1778731" y="2067235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3290899" y="3219363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Pfeil nach rechts 15"/>
          <p:cNvSpPr/>
          <p:nvPr/>
        </p:nvSpPr>
        <p:spPr>
          <a:xfrm>
            <a:off x="3290899" y="2283259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Pfeil nach rechts 16"/>
          <p:cNvSpPr/>
          <p:nvPr/>
        </p:nvSpPr>
        <p:spPr>
          <a:xfrm>
            <a:off x="3218891" y="1275147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Multiplizieren 17"/>
          <p:cNvSpPr>
            <a:spLocks noChangeAspect="1"/>
          </p:cNvSpPr>
          <p:nvPr/>
        </p:nvSpPr>
        <p:spPr>
          <a:xfrm>
            <a:off x="4659051" y="3579403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Pfeil nach unten 18"/>
          <p:cNvSpPr/>
          <p:nvPr/>
        </p:nvSpPr>
        <p:spPr>
          <a:xfrm>
            <a:off x="770619" y="915107"/>
            <a:ext cx="504056" cy="48245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Pfeil nach rechts 19"/>
          <p:cNvSpPr/>
          <p:nvPr/>
        </p:nvSpPr>
        <p:spPr>
          <a:xfrm rot="10800000">
            <a:off x="3506923" y="4515507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3722947" y="5739643"/>
            <a:ext cx="864096" cy="432048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Multiplizieren 22"/>
          <p:cNvSpPr>
            <a:spLocks noChangeAspect="1"/>
          </p:cNvSpPr>
          <p:nvPr/>
        </p:nvSpPr>
        <p:spPr>
          <a:xfrm>
            <a:off x="6171219" y="1923219"/>
            <a:ext cx="457200" cy="45720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4" name="Textfeld 22"/>
          <p:cNvSpPr txBox="1"/>
          <p:nvPr/>
        </p:nvSpPr>
        <p:spPr>
          <a:xfrm>
            <a:off x="6675275" y="1923219"/>
            <a:ext cx="1562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= nein,</a:t>
            </a:r>
          </a:p>
          <a:p>
            <a:r>
              <a:rPr lang="de-DE" dirty="0" smtClean="0"/>
              <a:t>nicht mögliche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Medikamente bei aggressivem Verhalten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Kapitel 12.5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Akutes und rezidivierendes aggressives Verhalten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641370"/>
              </p:ext>
            </p:extLst>
          </p:nvPr>
        </p:nvGraphicFramePr>
        <p:xfrm>
          <a:off x="251520" y="1556792"/>
          <a:ext cx="860444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759"/>
                <a:gridCol w="2717384"/>
                <a:gridCol w="3015305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Akut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Chronisch</a:t>
                      </a:r>
                      <a:r>
                        <a:rPr lang="de-DE" baseline="0" dirty="0" smtClean="0"/>
                        <a:t>/rezidivierend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Situation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Notfall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Innerhalb einer bestehenden therapeutischen Beziehung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Diagnose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Oft</a:t>
                      </a:r>
                      <a:r>
                        <a:rPr lang="de-DE" baseline="0" noProof="0" smtClean="0"/>
                        <a:t> unbekannt, schwere körperliche Erkrankung möglich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Bekannt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Medikamente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smtClean="0"/>
                        <a:t>Benzodiazepine,</a:t>
                      </a:r>
                      <a:r>
                        <a:rPr lang="de-DE" baseline="0" noProof="0" smtClean="0"/>
                        <a:t> Neuroleptika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?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Darreichungsfor</a:t>
                      </a:r>
                      <a:r>
                        <a:rPr lang="de-DE" baseline="0" noProof="0" smtClean="0"/>
                        <a:t>m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Parenteral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Oral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Evidenz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smtClean="0"/>
                        <a:t>Internationale Leitlinien (NICE),</a:t>
                      </a:r>
                      <a:r>
                        <a:rPr lang="de-DE" baseline="0" noProof="0" smtClean="0"/>
                        <a:t> hochwertige Studien (RCTs), Übersichtsarbeiten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noProof="0" smtClean="0"/>
                        <a:t>Viele Sekundäranalysen, hochwertige Evidenz fehlt</a:t>
                      </a:r>
                      <a:endParaRPr lang="de-DE" baseline="0" noProof="0" dirty="0" smtClean="0"/>
                    </a:p>
                  </a:txBody>
                  <a:tcPr/>
                </a:tc>
              </a:tr>
              <a:tr h="616664">
                <a:tc>
                  <a:txBody>
                    <a:bodyPr/>
                    <a:lstStyle/>
                    <a:p>
                      <a:r>
                        <a:rPr lang="de-DE" noProof="0" smtClean="0"/>
                        <a:t>Behandlung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Deeskalation</a:t>
                      </a:r>
                      <a:endParaRPr lang="de-DE" baseline="0" noProof="0" smtClean="0"/>
                    </a:p>
                    <a:p>
                      <a:r>
                        <a:rPr lang="de-DE" noProof="0" smtClean="0"/>
                        <a:t>Medikamente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Psychotherapie?</a:t>
                      </a:r>
                    </a:p>
                    <a:p>
                      <a:r>
                        <a:rPr lang="de-DE" noProof="0" dirty="0" smtClean="0"/>
                        <a:t>Medikamente? </a:t>
                      </a:r>
                      <a:endParaRPr lang="de-DE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692696"/>
            <a:ext cx="828092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Risikovorhersage und frühe Interventionen: 19 Studien</a:t>
            </a:r>
            <a:endParaRPr lang="de-DE" sz="20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2706193" y="1556792"/>
            <a:ext cx="290739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Individuelle Risikovorhersage</a:t>
            </a:r>
          </a:p>
          <a:p>
            <a:r>
              <a:rPr lang="de-DE" dirty="0" smtClean="0"/>
              <a:t>und Frühinterventionen</a:t>
            </a:r>
          </a:p>
          <a:p>
            <a:r>
              <a:rPr lang="de-DE" dirty="0" smtClean="0"/>
              <a:t>10 Studien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39552" y="4654877"/>
            <a:ext cx="53142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 Risikovorhersage und Frühinterventionen</a:t>
            </a:r>
          </a:p>
          <a:p>
            <a:r>
              <a:rPr lang="de-DE" dirty="0" smtClean="0"/>
              <a:t>BVC, BVC-R, BVC-CH;  3 Studien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39552" y="3717032"/>
            <a:ext cx="3852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Nur Strukturierte Risikovorhersage BVC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5590981"/>
            <a:ext cx="54579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 Risikovorhersage und Frühinterventionen</a:t>
            </a:r>
          </a:p>
          <a:p>
            <a:r>
              <a:rPr lang="de-DE" dirty="0" smtClean="0"/>
              <a:t>andere Instrumente; 5 Studien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4355976" y="105273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eschweifte Klammer links 20"/>
          <p:cNvSpPr/>
          <p:nvPr/>
        </p:nvSpPr>
        <p:spPr>
          <a:xfrm>
            <a:off x="251520" y="3573016"/>
            <a:ext cx="72008" cy="27363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23528" y="2780928"/>
            <a:ext cx="39200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Strukturierte/klinische Risikovorhersage</a:t>
            </a:r>
          </a:p>
          <a:p>
            <a:r>
              <a:rPr lang="de-DE" dirty="0" smtClean="0"/>
              <a:t>9 Studien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115616" y="1052736"/>
            <a:ext cx="0" cy="1728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6732240" y="1052736"/>
            <a:ext cx="0" cy="1728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5184577" y="2793702"/>
            <a:ext cx="385191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Strukturierte/atavistische</a:t>
            </a:r>
          </a:p>
          <a:p>
            <a:r>
              <a:rPr lang="de-DE" dirty="0" smtClean="0"/>
              <a:t>Risikovorhersage u. Frühinterventionen</a:t>
            </a:r>
          </a:p>
          <a:p>
            <a:r>
              <a:rPr lang="de-DE" dirty="0" smtClean="0"/>
              <a:t>1 Studie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Akutes und rezidivierendes aggressives Verhalten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641370"/>
              </p:ext>
            </p:extLst>
          </p:nvPr>
        </p:nvGraphicFramePr>
        <p:xfrm>
          <a:off x="251520" y="1556792"/>
          <a:ext cx="860444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759"/>
                <a:gridCol w="2717384"/>
                <a:gridCol w="3015305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Akut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Chronisch/rezidivierend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Situation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Notfall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Innerhalb einer bestehenden therapeutischen Beziehung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Diagnose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Oft</a:t>
                      </a:r>
                      <a:r>
                        <a:rPr lang="de-DE" baseline="0" noProof="0" smtClean="0"/>
                        <a:t> unbekannt, schwere körperliche Erkrankung möglich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Bekannt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Medikamente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smtClean="0"/>
                        <a:t>Benzodiazepine,</a:t>
                      </a:r>
                      <a:r>
                        <a:rPr lang="de-DE" baseline="0" noProof="0" smtClean="0"/>
                        <a:t> Neuroleptika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?</a:t>
                      </a:r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Darreichungsfor</a:t>
                      </a:r>
                      <a:r>
                        <a:rPr lang="de-DE" baseline="0" noProof="0" smtClean="0"/>
                        <a:t>m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Parenteral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Oral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noProof="0" smtClean="0"/>
                        <a:t>Evidenz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smtClean="0"/>
                        <a:t>Internationale Leitlinien (NICE),</a:t>
                      </a:r>
                      <a:r>
                        <a:rPr lang="de-DE" baseline="0" noProof="0" smtClean="0"/>
                        <a:t> hochwertige Studien (RCTs), Übersichtsarbeiten</a:t>
                      </a:r>
                      <a:endParaRPr lang="de-DE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noProof="0" smtClean="0"/>
                        <a:t>Viele Sekundäranalysen, hochwertige Evidenz fehlt</a:t>
                      </a:r>
                      <a:endParaRPr lang="de-DE" baseline="0" noProof="0" dirty="0" smtClean="0"/>
                    </a:p>
                  </a:txBody>
                  <a:tcPr/>
                </a:tc>
              </a:tr>
              <a:tr h="616664">
                <a:tc>
                  <a:txBody>
                    <a:bodyPr/>
                    <a:lstStyle/>
                    <a:p>
                      <a:r>
                        <a:rPr lang="de-DE" noProof="0" smtClean="0"/>
                        <a:t>Behandlung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smtClean="0"/>
                        <a:t>Deeskalation</a:t>
                      </a:r>
                      <a:endParaRPr lang="de-DE" baseline="0" noProof="0" smtClean="0"/>
                    </a:p>
                    <a:p>
                      <a:r>
                        <a:rPr lang="de-DE" noProof="0" smtClean="0"/>
                        <a:t>Medikamente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Psychotherapie?</a:t>
                      </a:r>
                    </a:p>
                    <a:p>
                      <a:r>
                        <a:rPr lang="de-DE" noProof="0" dirty="0" smtClean="0"/>
                        <a:t>Medikamente? </a:t>
                      </a:r>
                      <a:endParaRPr lang="de-DE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5183560" y="1268760"/>
            <a:ext cx="3960440" cy="53285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 Psychose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Grunderkrankung sollte ausreichend mit </a:t>
            </a:r>
            <a:r>
              <a:rPr lang="de-DE" dirty="0" err="1" smtClean="0"/>
              <a:t>Antipsychotika</a:t>
            </a:r>
            <a:r>
              <a:rPr lang="de-DE" dirty="0" smtClean="0"/>
              <a:t> behandelt werden</a:t>
            </a:r>
          </a:p>
          <a:p>
            <a:r>
              <a:rPr lang="de-DE" dirty="0" err="1" smtClean="0"/>
              <a:t>Stimmungsstabilisierer</a:t>
            </a:r>
            <a:r>
              <a:rPr lang="de-DE" dirty="0" smtClean="0"/>
              <a:t> sollten bei bipolaren und </a:t>
            </a:r>
            <a:r>
              <a:rPr lang="de-DE" dirty="0" err="1" smtClean="0"/>
              <a:t>schizoaffektiven</a:t>
            </a:r>
            <a:r>
              <a:rPr lang="de-DE" dirty="0" smtClean="0"/>
              <a:t> Störungen eingesetzt werden</a:t>
            </a:r>
          </a:p>
          <a:p>
            <a:pPr lvl="1"/>
            <a:r>
              <a:rPr lang="de-DE" dirty="0" smtClean="0"/>
              <a:t>Fazel S, </a:t>
            </a:r>
            <a:r>
              <a:rPr lang="de-DE" dirty="0" err="1" smtClean="0"/>
              <a:t>Zetterqvist</a:t>
            </a:r>
            <a:r>
              <a:rPr lang="de-DE" dirty="0" smtClean="0"/>
              <a:t> J, Larsson H, </a:t>
            </a:r>
            <a:r>
              <a:rPr lang="de-DE" dirty="0" err="1" smtClean="0"/>
              <a:t>Långström</a:t>
            </a:r>
            <a:r>
              <a:rPr lang="de-DE" dirty="0" smtClean="0"/>
              <a:t> N, Lichtenstein P: Antipsychotics, </a:t>
            </a:r>
            <a:r>
              <a:rPr lang="de-DE" dirty="0" err="1" smtClean="0"/>
              <a:t>mood</a:t>
            </a:r>
            <a:r>
              <a:rPr lang="de-DE" dirty="0" smtClean="0"/>
              <a:t> </a:t>
            </a:r>
            <a:r>
              <a:rPr lang="de-DE" dirty="0" err="1" smtClean="0"/>
              <a:t>stabilizers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risk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violent</a:t>
            </a:r>
            <a:r>
              <a:rPr lang="de-DE" dirty="0" smtClean="0"/>
              <a:t> </a:t>
            </a:r>
            <a:r>
              <a:rPr lang="de-DE" dirty="0" err="1" smtClean="0"/>
              <a:t>crime</a:t>
            </a:r>
            <a:r>
              <a:rPr lang="de-DE" dirty="0" smtClean="0"/>
              <a:t>. Lancet. 384:1206-14. 2014</a:t>
            </a:r>
          </a:p>
        </p:txBody>
      </p:sp>
    </p:spTree>
    <p:extLst>
      <p:ext uri="{BB962C8B-B14F-4D97-AF65-F5344CB8AC3E}">
        <p14:creationId xmlns:p14="http://schemas.microsoft.com/office/powerpoint/2010/main" val="2384894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 Psychose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Clozapin</a:t>
            </a:r>
            <a:r>
              <a:rPr lang="de-DE" dirty="0" smtClean="0"/>
              <a:t> ausprobieren!</a:t>
            </a:r>
          </a:p>
          <a:p>
            <a:pPr lvl="1"/>
            <a:r>
              <a:rPr lang="de-DE" dirty="0" err="1" smtClean="0"/>
              <a:t>Frogley</a:t>
            </a:r>
            <a:r>
              <a:rPr lang="de-DE" dirty="0" smtClean="0"/>
              <a:t> C, Taylor D, Dickens G, </a:t>
            </a:r>
            <a:r>
              <a:rPr lang="de-DE" dirty="0" err="1" smtClean="0"/>
              <a:t>Picchioni</a:t>
            </a:r>
            <a:r>
              <a:rPr lang="de-DE" dirty="0" smtClean="0"/>
              <a:t> M. A </a:t>
            </a:r>
            <a:r>
              <a:rPr lang="de-DE" dirty="0" err="1" smtClean="0"/>
              <a:t>systematic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evidence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clozapine's</a:t>
            </a:r>
            <a:r>
              <a:rPr lang="de-DE" dirty="0" smtClean="0"/>
              <a:t> anti-aggressive </a:t>
            </a:r>
            <a:r>
              <a:rPr lang="de-DE" dirty="0" err="1" smtClean="0"/>
              <a:t>effects</a:t>
            </a:r>
            <a:r>
              <a:rPr lang="de-DE" dirty="0" smtClean="0"/>
              <a:t>. </a:t>
            </a:r>
            <a:r>
              <a:rPr lang="de-DE" dirty="0" err="1" smtClean="0"/>
              <a:t>Int</a:t>
            </a:r>
            <a:r>
              <a:rPr lang="de-DE" dirty="0" smtClean="0"/>
              <a:t> J </a:t>
            </a:r>
            <a:r>
              <a:rPr lang="de-DE" dirty="0" err="1" smtClean="0"/>
              <a:t>Neuropsychopharmacol</a:t>
            </a:r>
            <a:r>
              <a:rPr lang="de-DE" dirty="0" smtClean="0"/>
              <a:t>. 15:1351-71. 2012</a:t>
            </a:r>
          </a:p>
          <a:p>
            <a:pPr lvl="2"/>
            <a:r>
              <a:rPr lang="de-DE" dirty="0" smtClean="0"/>
              <a:t>4 RCTs, 12 prospektive kontrollierte klinische Studien, 22 retrospektive Studien und 4 Fallserien</a:t>
            </a:r>
          </a:p>
          <a:p>
            <a:pPr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9934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de-DE" dirty="0" smtClean="0"/>
              <a:t>Ergebnisse Psychose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CATIE</a:t>
            </a:r>
          </a:p>
          <a:p>
            <a:r>
              <a:rPr lang="de-DE" dirty="0" smtClean="0"/>
              <a:t>RCT mit 1445 Patienten, die </a:t>
            </a:r>
            <a:r>
              <a:rPr lang="de-DE" dirty="0" err="1" smtClean="0"/>
              <a:t>Perphenazin</a:t>
            </a:r>
            <a:r>
              <a:rPr lang="de-DE" dirty="0" smtClean="0"/>
              <a:t> oder ein neues Neuroleptikum erhalten haben</a:t>
            </a:r>
          </a:p>
          <a:p>
            <a:r>
              <a:rPr lang="de-DE" dirty="0" smtClean="0"/>
              <a:t>Kein Vorteil der </a:t>
            </a:r>
            <a:r>
              <a:rPr lang="de-DE" dirty="0" err="1" smtClean="0"/>
              <a:t>Atypika</a:t>
            </a:r>
            <a:endParaRPr lang="de-DE" dirty="0" smtClean="0"/>
          </a:p>
          <a:p>
            <a:r>
              <a:rPr lang="de-DE" dirty="0" err="1" smtClean="0"/>
              <a:t>Aripiprazol</a:t>
            </a:r>
            <a:r>
              <a:rPr lang="de-DE" dirty="0" smtClean="0"/>
              <a:t> nicht getestet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Borderline</a:t>
            </a:r>
            <a:r>
              <a:rPr lang="de-DE" dirty="0" smtClean="0"/>
              <a:t> Störung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Evidenz gibt es für </a:t>
            </a:r>
            <a:r>
              <a:rPr lang="de-DE" dirty="0" err="1" smtClean="0"/>
              <a:t>Aripiprazol</a:t>
            </a:r>
            <a:r>
              <a:rPr lang="de-DE" dirty="0" smtClean="0"/>
              <a:t>, </a:t>
            </a:r>
            <a:r>
              <a:rPr lang="de-DE" dirty="0" err="1" smtClean="0"/>
              <a:t>Lamotrigin</a:t>
            </a:r>
            <a:r>
              <a:rPr lang="de-DE" dirty="0" smtClean="0"/>
              <a:t>, </a:t>
            </a:r>
            <a:r>
              <a:rPr lang="de-DE" dirty="0" err="1" smtClean="0"/>
              <a:t>Valproat</a:t>
            </a:r>
            <a:r>
              <a:rPr lang="de-DE" dirty="0" smtClean="0"/>
              <a:t>, </a:t>
            </a:r>
            <a:r>
              <a:rPr lang="de-DE" dirty="0" err="1" smtClean="0"/>
              <a:t>Topiramat</a:t>
            </a:r>
            <a:r>
              <a:rPr lang="de-DE" dirty="0" smtClean="0"/>
              <a:t> und Omega-3-Fettsäuren</a:t>
            </a:r>
          </a:p>
          <a:p>
            <a:r>
              <a:rPr lang="de-DE" dirty="0" smtClean="0"/>
              <a:t>Für </a:t>
            </a:r>
            <a:r>
              <a:rPr lang="de-DE" dirty="0" err="1" smtClean="0"/>
              <a:t>Olanzapin</a:t>
            </a:r>
            <a:r>
              <a:rPr lang="de-DE" dirty="0" smtClean="0"/>
              <a:t> gibt es ebenfalls Evidenz, aber negativen Effekte v. a. bei begleitender Essstörung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24112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Grundsätzliche Regeln für medikamentöse Behandlung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Nicht-medikamentöse Behandlung ausreizen</a:t>
            </a:r>
          </a:p>
          <a:p>
            <a:r>
              <a:rPr lang="de-DE" dirty="0" smtClean="0"/>
              <a:t>Medikamente alle 4-8 Wochen überprüfen, Ausschleichversuche machen </a:t>
            </a:r>
          </a:p>
          <a:p>
            <a:r>
              <a:rPr lang="de-DE" dirty="0" smtClean="0"/>
              <a:t>Medikamente nicht einsetzen, um Dritten einen Gefallen zu tun</a:t>
            </a:r>
          </a:p>
        </p:txBody>
      </p:sp>
    </p:spTree>
    <p:extLst>
      <p:ext uri="{BB962C8B-B14F-4D97-AF65-F5344CB8AC3E}">
        <p14:creationId xmlns:p14="http://schemas.microsoft.com/office/powerpoint/2010/main" val="3373992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Danke für Ihre Aufmerksamkeit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Kontakt </a:t>
            </a:r>
          </a:p>
          <a:p>
            <a:pPr lvl="1"/>
            <a:r>
              <a:rPr lang="de-DE" dirty="0" smtClean="0">
                <a:hlinkClick r:id="rId2"/>
              </a:rPr>
              <a:t>sophie.hirsch@zfp-zentrum.de</a:t>
            </a:r>
          </a:p>
          <a:p>
            <a:pPr lvl="1"/>
            <a:r>
              <a:rPr lang="de-DE" dirty="0" smtClean="0">
                <a:hlinkClick r:id="rId2"/>
              </a:rPr>
              <a:t>sophie_hirsch@gmx.de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403648" y="2348880"/>
            <a:ext cx="5598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https://www.awmf.org/leitlinien/detail/ll/038-022.html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Epidemiologie – Gewalt und psychische Erkrankungen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KAPITEL 7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Faktoren, die das Gewaltrisiko bei Psychosen erhöhen (OR)  </a:t>
            </a:r>
            <a:r>
              <a:rPr lang="de-DE" sz="1800" b="1" dirty="0" smtClean="0"/>
              <a:t>(Witt et al. 2013)</a:t>
            </a:r>
            <a:endParaRPr lang="de-DE" sz="1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Vorgeschichte Gewalttat			21.4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Psychopathie 				17.4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Anamnese </a:t>
            </a:r>
            <a:r>
              <a:rPr lang="de-DE" sz="1600" dirty="0" err="1" smtClean="0">
                <a:solidFill>
                  <a:schemeClr val="tx2"/>
                </a:solidFill>
              </a:rPr>
              <a:t>Polytox</a:t>
            </a:r>
            <a:r>
              <a:rPr lang="de-DE" sz="1600" dirty="0" smtClean="0"/>
              <a:t>			10.3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Non-Adhärenz mit </a:t>
            </a:r>
            <a:r>
              <a:rPr lang="de-DE" sz="1600" dirty="0" err="1" smtClean="0"/>
              <a:t>psychol</a:t>
            </a:r>
            <a:r>
              <a:rPr lang="de-DE" sz="1600" dirty="0" smtClean="0"/>
              <a:t>. Therapien	  	  6.7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Opfer v. Gewalt als Erwachsener		  6.1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Vorgeschichte Haft			  4.5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Schlechte Impulskontrolle			  3.3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err="1" smtClean="0"/>
              <a:t>Kürzl</a:t>
            </a:r>
            <a:r>
              <a:rPr lang="de-DE" sz="1600" dirty="0" smtClean="0"/>
              <a:t>. Alkohol-/Drogenmissbrauch		  2.9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Fehlende Krankheitseinsicht			  2.7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Non-Adhärenz mit Medikation		  2.0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Anamnese sexueller  Missbrauch		  1.9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Anamnese Suizidversuch			  1.6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Verfolgungswahn				  1.6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Männlich	</a:t>
            </a:r>
            <a:r>
              <a:rPr lang="de-DE" sz="1600" dirty="0" smtClean="0"/>
              <a:t>		  	  1.6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Höhere PANSS </a:t>
            </a:r>
            <a:r>
              <a:rPr lang="de-DE" sz="1600" dirty="0" err="1" smtClean="0"/>
              <a:t>Scores</a:t>
            </a:r>
            <a:r>
              <a:rPr lang="de-DE" sz="1600" dirty="0" smtClean="0"/>
              <a:t>			  1.5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Nicht weiß (Ethnie)			  1.4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Anamnese Cannabis			  1.3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Mehr Halluzinationen			  1.2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/>
              <a:t>arbeitslos				  1.1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r>
              <a:rPr lang="de-DE" sz="1600" dirty="0" smtClean="0">
                <a:solidFill>
                  <a:schemeClr val="tx2"/>
                </a:solidFill>
              </a:rPr>
              <a:t>Scheidung der Eltern			  0.7</a:t>
            </a:r>
          </a:p>
          <a:p>
            <a:pPr>
              <a:lnSpc>
                <a:spcPts val="1700"/>
              </a:lnSpc>
              <a:spcBef>
                <a:spcPts val="600"/>
              </a:spcBef>
            </a:pP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Gewalt psychisch erkrankter Menschen in der Gesellschaft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Gewaltrisiko bei Menschen mit psychischen Erkrankungen erhöht, wichtiger als psychopathologische Symptome sind aber</a:t>
            </a:r>
          </a:p>
          <a:p>
            <a:pPr lvl="1"/>
            <a:r>
              <a:rPr lang="de-DE" dirty="0" smtClean="0"/>
              <a:t>Gewalt und </a:t>
            </a:r>
            <a:r>
              <a:rPr lang="de-DE" dirty="0" err="1" smtClean="0"/>
              <a:t>Viktimisierung</a:t>
            </a:r>
            <a:r>
              <a:rPr lang="de-DE" dirty="0" smtClean="0"/>
              <a:t> in der Vergangenheit</a:t>
            </a:r>
          </a:p>
          <a:p>
            <a:pPr lvl="1"/>
            <a:r>
              <a:rPr lang="de-DE" dirty="0" smtClean="0"/>
              <a:t>Persönlichkeitseigenschaften</a:t>
            </a:r>
          </a:p>
          <a:p>
            <a:pPr lvl="1"/>
            <a:r>
              <a:rPr lang="de-DE" dirty="0" smtClean="0"/>
              <a:t>Substanzgebrauch</a:t>
            </a:r>
          </a:p>
          <a:p>
            <a:pPr lvl="1"/>
            <a:r>
              <a:rPr lang="de-DE" dirty="0" smtClean="0"/>
              <a:t>Alter, Geschlecht, Familienstand</a:t>
            </a:r>
          </a:p>
          <a:p>
            <a:pPr lvl="1">
              <a:buNone/>
            </a:pPr>
            <a:endParaRPr lang="de-DE" dirty="0" smtClean="0"/>
          </a:p>
          <a:p>
            <a:pPr lvl="1">
              <a:buNone/>
            </a:pPr>
            <a:r>
              <a:rPr lang="de-DE" dirty="0" smtClean="0"/>
              <a:t>Medikamente helfen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Psychische Erkrankungen und Gewalt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Psychiatrische Professionelle sollen mit spezifischen Risikofaktoren vertraut sein und ihr Handeln danach ausrichten. Bei der Kommunikation darüber soll die Gefahr einer Stigmatisierung durch vereinfachte Darstellung als Kausalzusammenhänge beachtet werden </a:t>
            </a:r>
            <a:r>
              <a:rPr lang="de-DE" sz="2400" dirty="0" smtClean="0"/>
              <a:t>(Expertenkonsens)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09600" y="609600"/>
            <a:ext cx="8077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„The </a:t>
            </a:r>
            <a:r>
              <a:rPr lang="de-DE" sz="4000" dirty="0" err="1" smtClean="0"/>
              <a:t>main</a:t>
            </a:r>
            <a:r>
              <a:rPr lang="de-DE" sz="4000" dirty="0" smtClean="0"/>
              <a:t> </a:t>
            </a:r>
            <a:r>
              <a:rPr lang="de-DE" sz="4000" dirty="0" err="1" smtClean="0"/>
              <a:t>finding</a:t>
            </a:r>
            <a:r>
              <a:rPr lang="de-DE" sz="4000" dirty="0" smtClean="0"/>
              <a:t> was </a:t>
            </a:r>
            <a:r>
              <a:rPr lang="de-DE" sz="4000" dirty="0" err="1" smtClean="0"/>
              <a:t>that</a:t>
            </a:r>
            <a:r>
              <a:rPr lang="de-DE" sz="4000" dirty="0" smtClean="0"/>
              <a:t> </a:t>
            </a:r>
            <a:r>
              <a:rPr lang="de-DE" sz="4000" dirty="0" err="1" smtClean="0"/>
              <a:t>almost</a:t>
            </a:r>
            <a:r>
              <a:rPr lang="de-DE" sz="4000" dirty="0" smtClean="0"/>
              <a:t> </a:t>
            </a:r>
            <a:r>
              <a:rPr lang="de-DE" sz="4000" dirty="0" err="1" smtClean="0"/>
              <a:t>one</a:t>
            </a:r>
            <a:r>
              <a:rPr lang="de-DE" sz="4000" dirty="0" smtClean="0"/>
              <a:t> in </a:t>
            </a:r>
            <a:r>
              <a:rPr lang="de-DE" sz="4000" dirty="0" err="1" smtClean="0"/>
              <a:t>five</a:t>
            </a:r>
            <a:r>
              <a:rPr lang="de-DE" sz="4000" dirty="0" smtClean="0"/>
              <a:t> </a:t>
            </a:r>
            <a:r>
              <a:rPr lang="de-DE" sz="4000" dirty="0" err="1" smtClean="0"/>
              <a:t>patients</a:t>
            </a:r>
            <a:r>
              <a:rPr lang="de-DE" sz="4000" dirty="0" smtClean="0"/>
              <a:t> </a:t>
            </a:r>
            <a:r>
              <a:rPr lang="de-DE" sz="4000" dirty="0" err="1" smtClean="0"/>
              <a:t>admitted</a:t>
            </a:r>
            <a:r>
              <a:rPr lang="de-DE" sz="4000" dirty="0" smtClean="0"/>
              <a:t> </a:t>
            </a:r>
            <a:r>
              <a:rPr lang="de-DE" sz="4000" dirty="0" err="1" smtClean="0"/>
              <a:t>to</a:t>
            </a:r>
            <a:r>
              <a:rPr lang="de-DE" sz="4000" dirty="0" smtClean="0"/>
              <a:t> </a:t>
            </a:r>
            <a:r>
              <a:rPr lang="de-DE" sz="4000" dirty="0" err="1" smtClean="0"/>
              <a:t>acute</a:t>
            </a:r>
            <a:r>
              <a:rPr lang="de-DE" sz="4000" dirty="0" smtClean="0"/>
              <a:t> </a:t>
            </a:r>
            <a:r>
              <a:rPr lang="de-DE" sz="4000" dirty="0" err="1" smtClean="0"/>
              <a:t>psychiatric</a:t>
            </a:r>
            <a:r>
              <a:rPr lang="de-DE" sz="4000" dirty="0" smtClean="0"/>
              <a:t> </a:t>
            </a:r>
            <a:r>
              <a:rPr lang="de-DE" sz="4000" dirty="0" err="1" smtClean="0"/>
              <a:t>wards</a:t>
            </a:r>
            <a:r>
              <a:rPr lang="de-DE" sz="4000" dirty="0" smtClean="0"/>
              <a:t> in </a:t>
            </a:r>
            <a:r>
              <a:rPr lang="de-DE" sz="4000" dirty="0" err="1" smtClean="0"/>
              <a:t>high-income</a:t>
            </a:r>
            <a:r>
              <a:rPr lang="de-DE" sz="4000" dirty="0" smtClean="0"/>
              <a:t> countries </a:t>
            </a:r>
            <a:r>
              <a:rPr lang="de-DE" sz="4000" dirty="0" err="1" smtClean="0"/>
              <a:t>commit</a:t>
            </a:r>
            <a:r>
              <a:rPr lang="de-DE" sz="4000" dirty="0" smtClean="0"/>
              <a:t> an </a:t>
            </a:r>
            <a:r>
              <a:rPr lang="de-DE" sz="4000" dirty="0" err="1" smtClean="0"/>
              <a:t>act</a:t>
            </a:r>
            <a:r>
              <a:rPr lang="de-DE" sz="4000" dirty="0" smtClean="0"/>
              <a:t> </a:t>
            </a:r>
            <a:r>
              <a:rPr lang="de-DE" sz="4000" dirty="0" err="1" smtClean="0"/>
              <a:t>of</a:t>
            </a:r>
            <a:r>
              <a:rPr lang="de-DE" sz="4000" dirty="0" smtClean="0"/>
              <a:t> </a:t>
            </a:r>
            <a:r>
              <a:rPr lang="de-DE" sz="4000" dirty="0" err="1" smtClean="0"/>
              <a:t>physical</a:t>
            </a:r>
            <a:r>
              <a:rPr lang="de-DE" sz="4000" dirty="0" smtClean="0"/>
              <a:t> </a:t>
            </a:r>
            <a:r>
              <a:rPr lang="de-DE" sz="4000" dirty="0" err="1" smtClean="0"/>
              <a:t>violence</a:t>
            </a:r>
            <a:r>
              <a:rPr lang="de-DE" sz="4000" dirty="0" smtClean="0"/>
              <a:t> </a:t>
            </a:r>
            <a:r>
              <a:rPr lang="de-DE" sz="4000" dirty="0" err="1" smtClean="0"/>
              <a:t>while</a:t>
            </a:r>
            <a:r>
              <a:rPr lang="de-DE" sz="4000" dirty="0" smtClean="0"/>
              <a:t> in </a:t>
            </a:r>
            <a:r>
              <a:rPr lang="de-DE" sz="4000" dirty="0" err="1" smtClean="0"/>
              <a:t>hospital</a:t>
            </a:r>
            <a:r>
              <a:rPr lang="de-DE" sz="4000" dirty="0" smtClean="0"/>
              <a:t>.“</a:t>
            </a:r>
            <a:endParaRPr lang="de-DE" sz="4000" dirty="0"/>
          </a:p>
        </p:txBody>
      </p:sp>
      <p:sp>
        <p:nvSpPr>
          <p:cNvPr id="3" name="Textfeld 2"/>
          <p:cNvSpPr txBox="1"/>
          <p:nvPr/>
        </p:nvSpPr>
        <p:spPr>
          <a:xfrm>
            <a:off x="762000" y="45720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Prädiktoren im multivariablen Modell: Vorgeschichte von Gewalt, männliches Geschlecht, unfreiwillige Hospitalisierung, Alkohol 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1371</Words>
  <Application>Microsoft Office PowerPoint</Application>
  <PresentationFormat>Bildschirmpräsentation (4:3)</PresentationFormat>
  <Paragraphs>337</Paragraphs>
  <Slides>36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Larissa-Design</vt:lpstr>
      <vt:lpstr>S3 Leitlinie: Verhinderung von Zwang – Prävention und Therapie aggressiven Verhaltens</vt:lpstr>
      <vt:lpstr>Vermeidung von Zwang – Prävention und Therapie aggressiven Verhaltens</vt:lpstr>
      <vt:lpstr>PowerPoint-Präsentation</vt:lpstr>
      <vt:lpstr>PowerPoint-Präsentation</vt:lpstr>
      <vt:lpstr>Epidemiologie – Gewalt und psychische Erkrankungen  </vt:lpstr>
      <vt:lpstr>Faktoren, die das Gewaltrisiko bei Psychosen erhöhen (OR)  (Witt et al. 2013)</vt:lpstr>
      <vt:lpstr>Gewalt psychisch erkrankter Menschen in der Gesellschaft</vt:lpstr>
      <vt:lpstr>Psychische Erkrankungen und Gewalt</vt:lpstr>
      <vt:lpstr>PowerPoint-Präsentation</vt:lpstr>
      <vt:lpstr>Gewalt psychisch erkrankter Menschen in Institutionen</vt:lpstr>
      <vt:lpstr>Diagnostik bei aggressivem Verhalten  </vt:lpstr>
      <vt:lpstr>Diagnostik bei aggressivem Verhalten</vt:lpstr>
      <vt:lpstr>Aggressivität als Symptom somatischer Notfälle</vt:lpstr>
      <vt:lpstr>Eine dichotome Entscheidung auf einem Kontinuum</vt:lpstr>
      <vt:lpstr>Aufhebung der Selbstbestimmungsfähigkeit ist wahrscheinlich bei</vt:lpstr>
      <vt:lpstr>Expertenkonsens </vt:lpstr>
      <vt:lpstr>PowerPoint-Präsentation</vt:lpstr>
      <vt:lpstr>Gewaltprävention im psychiatrischen Hilfesystem / Deeskalation  </vt:lpstr>
      <vt:lpstr>Gewaltprävention im psychiatrische Hilfesystem</vt:lpstr>
      <vt:lpstr>PowerPoint-Präsentation</vt:lpstr>
      <vt:lpstr>PowerPoint-Präsentation</vt:lpstr>
      <vt:lpstr>PowerPoint-Präsentation</vt:lpstr>
      <vt:lpstr>PowerPoint-Präsentation</vt:lpstr>
      <vt:lpstr>Deeskalation und Abwehrtechniken </vt:lpstr>
      <vt:lpstr>Safewards Modell Interventionen</vt:lpstr>
      <vt:lpstr>PowerPoint-Präsentation</vt:lpstr>
      <vt:lpstr>PowerPoint-Präsentation</vt:lpstr>
      <vt:lpstr>Medikamente bei aggressivem Verhalten </vt:lpstr>
      <vt:lpstr>Akutes und rezidivierendes aggressives Verhalten</vt:lpstr>
      <vt:lpstr>Akutes und rezidivierendes aggressives Verhalten</vt:lpstr>
      <vt:lpstr>Ergebnisse Psychose</vt:lpstr>
      <vt:lpstr>Ergebnisse Psychose</vt:lpstr>
      <vt:lpstr>Ergebnisse Psychose</vt:lpstr>
      <vt:lpstr>Borderline Störung</vt:lpstr>
      <vt:lpstr>Grundsätzliche Regeln für medikamentöse Behandlung </vt:lpstr>
      <vt:lpstr>Danke für Ihre Aufmerksamkeit</vt:lpstr>
    </vt:vector>
  </TitlesOfParts>
  <Company>IT Abteilung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LL Vermeidung von Zwang – Prävention und Therapie aggressiven Verhaltens</dc:title>
  <dc:creator>HirschS</dc:creator>
  <cp:lastModifiedBy>sonja weinhart</cp:lastModifiedBy>
  <cp:revision>90</cp:revision>
  <dcterms:created xsi:type="dcterms:W3CDTF">2017-04-04T05:36:25Z</dcterms:created>
  <dcterms:modified xsi:type="dcterms:W3CDTF">2019-04-11T09:42:58Z</dcterms:modified>
</cp:coreProperties>
</file>